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77" r:id="rId3"/>
    <p:sldId id="282" r:id="rId4"/>
    <p:sldId id="283" r:id="rId5"/>
    <p:sldId id="272" r:id="rId6"/>
    <p:sldId id="278" r:id="rId7"/>
    <p:sldId id="279" r:id="rId8"/>
    <p:sldId id="280" r:id="rId9"/>
    <p:sldId id="281" r:id="rId10"/>
    <p:sldId id="269" r:id="rId11"/>
  </p:sldIdLst>
  <p:sldSz cx="12192000" cy="6858000"/>
  <p:notesSz cx="6858000" cy="9144000"/>
  <p:embeddedFontLst>
    <p:embeddedFont>
      <p:font typeface="나눔바른고딕" panose="020B0600000101010101" charset="-127"/>
      <p:regular r:id="rId13"/>
      <p:bold r:id="rId14"/>
    </p:embeddedFont>
    <p:embeddedFont>
      <p:font typeface="Pretendard" panose="02000503000000020004" pitchFamily="50" charset="-127"/>
      <p:regular r:id="rId15"/>
      <p:bold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0201"/>
    <a:srgbClr val="08A1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69D379-BF87-4D8B-AFCF-0D151281D499}" type="datetimeFigureOut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99FDC6-0201-4EB2-BF98-16B571E6DA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45471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3E255-2CBE-4999-924D-5FFF2BBCC55B}" type="datetime1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FAF79-33DD-4491-AE5A-D05BA40F3E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7597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2D1C4-B4C2-4726-B48C-22FE6C409733}" type="datetime1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FAF79-33DD-4491-AE5A-D05BA40F3E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389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53821-9C7E-4089-8C43-EF248424F153}" type="datetime1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FAF79-33DD-4491-AE5A-D05BA40F3E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0350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BD1F1-7C73-4676-8749-BE8C282CCA41}" type="datetime1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FAF79-33DD-4491-AE5A-D05BA40F3E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048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3CC1E-E026-46EF-80B9-0240DC54D129}" type="datetime1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FAF79-33DD-4491-AE5A-D05BA40F3E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0183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9C2D5-3FF3-4F55-A9A8-AC7679469A90}" type="datetime1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FAF79-33DD-4491-AE5A-D05BA40F3E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8338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DCC43-B269-42A1-9AB0-7EE82F07139E}" type="datetime1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FAF79-33DD-4491-AE5A-D05BA40F3E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2375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18141-53F0-49C2-AADE-FBA8947AB08C}" type="datetime1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FAF79-33DD-4491-AE5A-D05BA40F3E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7784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2E063-CDF8-4442-A1AA-107CE03E36B2}" type="datetime1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FAF79-33DD-4491-AE5A-D05BA40F3E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7128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9868-41BD-4858-ACF7-B3FAEE562B28}" type="datetime1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FAF79-33DD-4491-AE5A-D05BA40F3E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8636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63873-8A61-4CC0-A499-2BC753711A32}" type="datetime1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FAF79-33DD-4491-AE5A-D05BA40F3E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742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1740A9-713A-418B-8427-C335E035DEAF}" type="datetime1">
              <a:rPr lang="ko-KR" altLang="en-US" smtClean="0"/>
              <a:t>2023-11-02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FFAF79-33DD-4491-AE5A-D05BA40F3E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9160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805897" y="1913508"/>
            <a:ext cx="4580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2023-2 </a:t>
            </a:r>
            <a:r>
              <a:rPr lang="ko-KR" altLang="en-US" dirty="0"/>
              <a:t>기전융합종합설계 </a:t>
            </a:r>
            <a:r>
              <a:rPr lang="en-US" altLang="ko-KR" dirty="0"/>
              <a:t>9</a:t>
            </a:r>
            <a:r>
              <a:rPr lang="ko-KR" altLang="en-US" dirty="0"/>
              <a:t>주차 진행상황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7314" y="2673820"/>
            <a:ext cx="1097737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dirty="0">
                <a:latin typeface="+mj-lt"/>
                <a:ea typeface="맑은 고딕" panose="020B0503020000020004" pitchFamily="50" charset="-127"/>
              </a:rPr>
              <a:t>Spark Test</a:t>
            </a:r>
            <a:r>
              <a:rPr lang="ko-KR" altLang="en-US" sz="3500" b="1" dirty="0">
                <a:latin typeface="+mj-lt"/>
                <a:ea typeface="맑은 고딕" panose="020B0503020000020004" pitchFamily="50" charset="-127"/>
              </a:rPr>
              <a:t>를 이용한 강종 분류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079240" y="4086723"/>
            <a:ext cx="403352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+mj-lt"/>
                <a:ea typeface="나눔바른고딕" panose="020B0603020101020101" pitchFamily="50" charset="-127"/>
              </a:rPr>
              <a:t>기계제어공학부 </a:t>
            </a:r>
            <a:r>
              <a:rPr lang="en-US" altLang="ko-KR" sz="1500" dirty="0">
                <a:latin typeface="+mj-lt"/>
                <a:ea typeface="나눔바른고딕" panose="020B0603020101020101" pitchFamily="50" charset="-127"/>
              </a:rPr>
              <a:t>21801017 </a:t>
            </a:r>
            <a:r>
              <a:rPr lang="ko-KR" altLang="en-US" sz="1500" dirty="0">
                <a:latin typeface="+mj-lt"/>
                <a:ea typeface="나눔바른고딕" panose="020B0603020101020101" pitchFamily="50" charset="-127"/>
              </a:rPr>
              <a:t>김은찬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079240" y="4456055"/>
            <a:ext cx="403352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+mj-lt"/>
                <a:ea typeface="나눔바른고딕" panose="020B0603020101020101" pitchFamily="50" charset="-127"/>
              </a:rPr>
              <a:t>지도</a:t>
            </a:r>
            <a:r>
              <a:rPr lang="en-US" altLang="ko-KR" sz="1500" dirty="0">
                <a:latin typeface="+mj-lt"/>
                <a:ea typeface="나눔바른고딕" panose="020B0603020101020101" pitchFamily="50" charset="-127"/>
              </a:rPr>
              <a:t>: </a:t>
            </a:r>
            <a:r>
              <a:rPr lang="ko-KR" altLang="en-US" sz="1500" dirty="0">
                <a:latin typeface="+mj-lt"/>
                <a:ea typeface="나눔바른고딕" panose="020B0603020101020101" pitchFamily="50" charset="-127"/>
              </a:rPr>
              <a:t>김영근 교수님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298432" y="670812"/>
            <a:ext cx="322072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23.11.03</a:t>
            </a:r>
            <a:endParaRPr lang="ko-KR" altLang="en-US" sz="15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124" y="5712200"/>
            <a:ext cx="2079752" cy="72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1177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11684000" y="6462395"/>
            <a:ext cx="411480" cy="365125"/>
          </a:xfrm>
        </p:spPr>
        <p:txBody>
          <a:bodyPr/>
          <a:lstStyle/>
          <a:p>
            <a:fld id="{F9FFAF79-33DD-4491-AE5A-D05BA40F3E9D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" y="6401435"/>
            <a:ext cx="1209040" cy="423772"/>
          </a:xfrm>
          <a:prstGeom prst="rect">
            <a:avLst/>
          </a:prstGeom>
        </p:spPr>
      </p:pic>
      <p:cxnSp>
        <p:nvCxnSpPr>
          <p:cNvPr id="8" name="직선 연결선 7"/>
          <p:cNvCxnSpPr/>
          <p:nvPr/>
        </p:nvCxnSpPr>
        <p:spPr>
          <a:xfrm>
            <a:off x="0" y="6393486"/>
            <a:ext cx="12192000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표 3">
            <a:extLst>
              <a:ext uri="{FF2B5EF4-FFF2-40B4-BE49-F238E27FC236}">
                <a16:creationId xmlns:a16="http://schemas.microsoft.com/office/drawing/2014/main" id="{E9BA5404-F0CA-4578-8935-41974246FC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8379562"/>
              </p:ext>
            </p:extLst>
          </p:nvPr>
        </p:nvGraphicFramePr>
        <p:xfrm>
          <a:off x="3012531" y="1561975"/>
          <a:ext cx="8220810" cy="2853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370">
                  <a:extLst>
                    <a:ext uri="{9D8B030D-6E8A-4147-A177-3AD203B41FA5}">
                      <a16:colId xmlns:a16="http://schemas.microsoft.com/office/drawing/2014/main" val="1188935538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1061119536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2561031414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1800820585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3890475052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3729774696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17752546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1204693615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2362762266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3152820884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3182269727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1916443065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1851237838"/>
                    </a:ext>
                  </a:extLst>
                </a:gridCol>
              </a:tblGrid>
              <a:tr h="57078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/>
                        <a:t>3</a:t>
                      </a:r>
                      <a:r>
                        <a:rPr lang="ko-KR" altLang="en-US" sz="16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11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14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15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115888"/>
                  </a:ext>
                </a:extLst>
              </a:tr>
              <a:tr h="570782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402523"/>
                  </a:ext>
                </a:extLst>
              </a:tr>
              <a:tr h="570782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8269005"/>
                  </a:ext>
                </a:extLst>
              </a:tr>
              <a:tr h="570782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4670276"/>
                  </a:ext>
                </a:extLst>
              </a:tr>
              <a:tr h="570782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3454242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864B027A-AC1B-4EA7-AC2D-E6DBA6E5A840}"/>
              </a:ext>
            </a:extLst>
          </p:cNvPr>
          <p:cNvSpPr txBox="1"/>
          <p:nvPr/>
        </p:nvSpPr>
        <p:spPr>
          <a:xfrm>
            <a:off x="1318847" y="1698210"/>
            <a:ext cx="16016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b="1" dirty="0"/>
              <a:t>주차</a:t>
            </a:r>
            <a:r>
              <a:rPr lang="en-US" altLang="ko-KR" sz="1600" b="1" dirty="0"/>
              <a:t>(Week)</a:t>
            </a:r>
            <a:endParaRPr lang="ko-KR" altLang="en-US" sz="16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496313-E92B-4A94-BE3A-63ACED87B9F2}"/>
              </a:ext>
            </a:extLst>
          </p:cNvPr>
          <p:cNvSpPr txBox="1"/>
          <p:nvPr/>
        </p:nvSpPr>
        <p:spPr>
          <a:xfrm>
            <a:off x="882144" y="3956184"/>
            <a:ext cx="20374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b="1" dirty="0"/>
              <a:t>논문 작성 및 보완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1A380959-78F1-4C89-A589-DBC6CA5BB7A6}"/>
              </a:ext>
            </a:extLst>
          </p:cNvPr>
          <p:cNvSpPr/>
          <p:nvPr/>
        </p:nvSpPr>
        <p:spPr>
          <a:xfrm>
            <a:off x="3080250" y="2247309"/>
            <a:ext cx="510899" cy="31134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CC3828-D7FB-4617-B5D5-5324F64EBF9A}"/>
              </a:ext>
            </a:extLst>
          </p:cNvPr>
          <p:cNvSpPr txBox="1"/>
          <p:nvPr/>
        </p:nvSpPr>
        <p:spPr>
          <a:xfrm>
            <a:off x="391061" y="3426506"/>
            <a:ext cx="25754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b="1" i="0" u="none" strike="noStrike" dirty="0">
                <a:effectLst/>
                <a:latin typeface="Pretendard"/>
              </a:rPr>
              <a:t>특징 기반 분류 기법 실험</a:t>
            </a:r>
            <a:endParaRPr lang="ko-KR" altLang="en-US" sz="1600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D89B99B-11C6-4D52-87E7-2E7590A46E2C}"/>
              </a:ext>
            </a:extLst>
          </p:cNvPr>
          <p:cNvSpPr txBox="1"/>
          <p:nvPr/>
        </p:nvSpPr>
        <p:spPr>
          <a:xfrm>
            <a:off x="-642042" y="2261127"/>
            <a:ext cx="35625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b="1" dirty="0"/>
              <a:t>Spark Test </a:t>
            </a:r>
            <a:r>
              <a:rPr lang="ko-KR" altLang="en-US" sz="1600" b="1" dirty="0"/>
              <a:t>공부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9483E08-2702-4C78-A0EC-3741B3A20487}"/>
              </a:ext>
            </a:extLst>
          </p:cNvPr>
          <p:cNvSpPr txBox="1"/>
          <p:nvPr/>
        </p:nvSpPr>
        <p:spPr>
          <a:xfrm>
            <a:off x="-596011" y="2854842"/>
            <a:ext cx="35625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b="1" dirty="0"/>
              <a:t>데이터 </a:t>
            </a:r>
            <a:r>
              <a:rPr lang="ko-KR" altLang="en-US" sz="1600" b="1" dirty="0" err="1"/>
              <a:t>전처리</a:t>
            </a:r>
            <a:r>
              <a:rPr lang="ko-KR" altLang="en-US" sz="1600" b="1" dirty="0"/>
              <a:t> 및 특징 추출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37EFE81D-2EF3-43A9-ADBF-3C46D7D4EC4F}"/>
              </a:ext>
            </a:extLst>
          </p:cNvPr>
          <p:cNvSpPr/>
          <p:nvPr/>
        </p:nvSpPr>
        <p:spPr>
          <a:xfrm>
            <a:off x="3692381" y="2835645"/>
            <a:ext cx="2409481" cy="31134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3BAD7A62-31CA-41FA-82E8-EB0F273480AC}"/>
              </a:ext>
            </a:extLst>
          </p:cNvPr>
          <p:cNvSpPr/>
          <p:nvPr/>
        </p:nvSpPr>
        <p:spPr>
          <a:xfrm>
            <a:off x="6241053" y="3417714"/>
            <a:ext cx="3043624" cy="31134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62D0CF6A-4CDE-4E6E-B7FB-E739E4691021}"/>
              </a:ext>
            </a:extLst>
          </p:cNvPr>
          <p:cNvSpPr/>
          <p:nvPr/>
        </p:nvSpPr>
        <p:spPr>
          <a:xfrm>
            <a:off x="9416562" y="3952843"/>
            <a:ext cx="485575" cy="31134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6D945A53-C02B-4F32-A396-76EF9408ACC4}"/>
              </a:ext>
            </a:extLst>
          </p:cNvPr>
          <p:cNvSpPr/>
          <p:nvPr/>
        </p:nvSpPr>
        <p:spPr>
          <a:xfrm>
            <a:off x="8057038" y="1561975"/>
            <a:ext cx="646407" cy="285391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F7138EF-20A1-4C45-8C97-F4F7E9DF0DB4}"/>
              </a:ext>
            </a:extLst>
          </p:cNvPr>
          <p:cNvSpPr txBox="1"/>
          <p:nvPr/>
        </p:nvSpPr>
        <p:spPr>
          <a:xfrm>
            <a:off x="2919582" y="4765203"/>
            <a:ext cx="7304043" cy="788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/>
              <a:t>- IFFT </a:t>
            </a:r>
            <a:r>
              <a:rPr lang="ko-KR" altLang="en-US" sz="1600" dirty="0"/>
              <a:t>된 이미지에서 파열 영역 검출</a:t>
            </a:r>
            <a:endParaRPr lang="en-US" altLang="ko-KR" sz="1600" dirty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– Feature pool </a:t>
            </a:r>
            <a:r>
              <a:rPr lang="ko-KR" altLang="en-US" sz="1600" dirty="0"/>
              <a:t>저장하고 정규화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머신러닝</a:t>
            </a:r>
            <a:r>
              <a:rPr lang="ko-KR" altLang="en-US" sz="1600" dirty="0"/>
              <a:t> 적용</a:t>
            </a:r>
            <a:endParaRPr lang="en-US" altLang="ko-KR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904A47D-C567-4EF6-AD31-2A1FED424D95}"/>
              </a:ext>
            </a:extLst>
          </p:cNvPr>
          <p:cNvSpPr txBox="1"/>
          <p:nvPr/>
        </p:nvSpPr>
        <p:spPr>
          <a:xfrm>
            <a:off x="111760" y="121888"/>
            <a:ext cx="38737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다음 주 진행 사항</a:t>
            </a:r>
          </a:p>
        </p:txBody>
      </p:sp>
    </p:spTree>
    <p:extLst>
      <p:ext uri="{BB962C8B-B14F-4D97-AF65-F5344CB8AC3E}">
        <p14:creationId xmlns:p14="http://schemas.microsoft.com/office/powerpoint/2010/main" val="2311515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11684000" y="6462395"/>
            <a:ext cx="411480" cy="365125"/>
          </a:xfrm>
        </p:spPr>
        <p:txBody>
          <a:bodyPr/>
          <a:lstStyle/>
          <a:p>
            <a:fld id="{F9FFAF79-33DD-4491-AE5A-D05BA40F3E9D}" type="slidenum">
              <a:rPr lang="ko-KR" altLang="en-US" smtClean="0"/>
              <a:t>2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" y="6401435"/>
            <a:ext cx="1209040" cy="423772"/>
          </a:xfrm>
          <a:prstGeom prst="rect">
            <a:avLst/>
          </a:prstGeom>
        </p:spPr>
      </p:pic>
      <p:cxnSp>
        <p:nvCxnSpPr>
          <p:cNvPr id="8" name="직선 연결선 7"/>
          <p:cNvCxnSpPr/>
          <p:nvPr/>
        </p:nvCxnSpPr>
        <p:spPr>
          <a:xfrm>
            <a:off x="0" y="6393486"/>
            <a:ext cx="12192000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표 3">
            <a:extLst>
              <a:ext uri="{FF2B5EF4-FFF2-40B4-BE49-F238E27FC236}">
                <a16:creationId xmlns:a16="http://schemas.microsoft.com/office/drawing/2014/main" id="{E9BA5404-F0CA-4578-8935-41974246FCFF}"/>
              </a:ext>
            </a:extLst>
          </p:cNvPr>
          <p:cNvGraphicFramePr>
            <a:graphicFrameLocks noGrp="1"/>
          </p:cNvGraphicFramePr>
          <p:nvPr/>
        </p:nvGraphicFramePr>
        <p:xfrm>
          <a:off x="3012531" y="1561975"/>
          <a:ext cx="8220810" cy="2853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370">
                  <a:extLst>
                    <a:ext uri="{9D8B030D-6E8A-4147-A177-3AD203B41FA5}">
                      <a16:colId xmlns:a16="http://schemas.microsoft.com/office/drawing/2014/main" val="1188935538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1061119536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2561031414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1800820585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3890475052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3729774696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17752546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1204693615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2362762266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3152820884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3182269727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1916443065"/>
                    </a:ext>
                  </a:extLst>
                </a:gridCol>
                <a:gridCol w="632370">
                  <a:extLst>
                    <a:ext uri="{9D8B030D-6E8A-4147-A177-3AD203B41FA5}">
                      <a16:colId xmlns:a16="http://schemas.microsoft.com/office/drawing/2014/main" val="1851237838"/>
                    </a:ext>
                  </a:extLst>
                </a:gridCol>
              </a:tblGrid>
              <a:tr h="57078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/>
                        <a:t>3</a:t>
                      </a:r>
                      <a:r>
                        <a:rPr lang="ko-KR" altLang="en-US" sz="16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11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14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15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115888"/>
                  </a:ext>
                </a:extLst>
              </a:tr>
              <a:tr h="570782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402523"/>
                  </a:ext>
                </a:extLst>
              </a:tr>
              <a:tr h="570782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8269005"/>
                  </a:ext>
                </a:extLst>
              </a:tr>
              <a:tr h="570782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4670276"/>
                  </a:ext>
                </a:extLst>
              </a:tr>
              <a:tr h="570782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3454242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864B027A-AC1B-4EA7-AC2D-E6DBA6E5A840}"/>
              </a:ext>
            </a:extLst>
          </p:cNvPr>
          <p:cNvSpPr txBox="1"/>
          <p:nvPr/>
        </p:nvSpPr>
        <p:spPr>
          <a:xfrm>
            <a:off x="1318847" y="1698210"/>
            <a:ext cx="16016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b="1" dirty="0"/>
              <a:t>주차</a:t>
            </a:r>
            <a:r>
              <a:rPr lang="en-US" altLang="ko-KR" sz="1600" b="1" dirty="0"/>
              <a:t>(Week)</a:t>
            </a:r>
            <a:endParaRPr lang="ko-KR" altLang="en-US" sz="16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496313-E92B-4A94-BE3A-63ACED87B9F2}"/>
              </a:ext>
            </a:extLst>
          </p:cNvPr>
          <p:cNvSpPr txBox="1"/>
          <p:nvPr/>
        </p:nvSpPr>
        <p:spPr>
          <a:xfrm>
            <a:off x="882144" y="3956184"/>
            <a:ext cx="20374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b="1" dirty="0"/>
              <a:t>논문 작성 및 보완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1A380959-78F1-4C89-A589-DBC6CA5BB7A6}"/>
              </a:ext>
            </a:extLst>
          </p:cNvPr>
          <p:cNvSpPr/>
          <p:nvPr/>
        </p:nvSpPr>
        <p:spPr>
          <a:xfrm>
            <a:off x="3080250" y="2247309"/>
            <a:ext cx="510899" cy="31134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CC3828-D7FB-4617-B5D5-5324F64EBF9A}"/>
              </a:ext>
            </a:extLst>
          </p:cNvPr>
          <p:cNvSpPr txBox="1"/>
          <p:nvPr/>
        </p:nvSpPr>
        <p:spPr>
          <a:xfrm>
            <a:off x="391061" y="3426506"/>
            <a:ext cx="25754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b="1" i="0" u="none" strike="noStrike" dirty="0">
                <a:effectLst/>
                <a:latin typeface="Pretendard"/>
              </a:rPr>
              <a:t>특징 기반 분류 기법 실험</a:t>
            </a:r>
            <a:endParaRPr lang="ko-KR" altLang="en-US" sz="1600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D89B99B-11C6-4D52-87E7-2E7590A46E2C}"/>
              </a:ext>
            </a:extLst>
          </p:cNvPr>
          <p:cNvSpPr txBox="1"/>
          <p:nvPr/>
        </p:nvSpPr>
        <p:spPr>
          <a:xfrm>
            <a:off x="-642042" y="2261127"/>
            <a:ext cx="35625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b="1" dirty="0"/>
              <a:t>Spark Test </a:t>
            </a:r>
            <a:r>
              <a:rPr lang="ko-KR" altLang="en-US" sz="1600" b="1" dirty="0"/>
              <a:t>공부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9483E08-2702-4C78-A0EC-3741B3A20487}"/>
              </a:ext>
            </a:extLst>
          </p:cNvPr>
          <p:cNvSpPr txBox="1"/>
          <p:nvPr/>
        </p:nvSpPr>
        <p:spPr>
          <a:xfrm>
            <a:off x="-596011" y="2854842"/>
            <a:ext cx="35625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b="1" dirty="0"/>
              <a:t>데이터 </a:t>
            </a:r>
            <a:r>
              <a:rPr lang="ko-KR" altLang="en-US" sz="1600" b="1" dirty="0" err="1"/>
              <a:t>전처리</a:t>
            </a:r>
            <a:r>
              <a:rPr lang="ko-KR" altLang="en-US" sz="1600" b="1" dirty="0"/>
              <a:t> 및 특징 추출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37EFE81D-2EF3-43A9-ADBF-3C46D7D4EC4F}"/>
              </a:ext>
            </a:extLst>
          </p:cNvPr>
          <p:cNvSpPr/>
          <p:nvPr/>
        </p:nvSpPr>
        <p:spPr>
          <a:xfrm>
            <a:off x="3692381" y="2835645"/>
            <a:ext cx="2409481" cy="31134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3BAD7A62-31CA-41FA-82E8-EB0F273480AC}"/>
              </a:ext>
            </a:extLst>
          </p:cNvPr>
          <p:cNvSpPr/>
          <p:nvPr/>
        </p:nvSpPr>
        <p:spPr>
          <a:xfrm>
            <a:off x="6241053" y="3417714"/>
            <a:ext cx="3043624" cy="31134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62D0CF6A-4CDE-4E6E-B7FB-E739E4691021}"/>
              </a:ext>
            </a:extLst>
          </p:cNvPr>
          <p:cNvSpPr/>
          <p:nvPr/>
        </p:nvSpPr>
        <p:spPr>
          <a:xfrm>
            <a:off x="9392525" y="3952843"/>
            <a:ext cx="518404" cy="31134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6D945A53-C02B-4F32-A396-76EF9408ACC4}"/>
              </a:ext>
            </a:extLst>
          </p:cNvPr>
          <p:cNvSpPr/>
          <p:nvPr/>
        </p:nvSpPr>
        <p:spPr>
          <a:xfrm>
            <a:off x="7423990" y="1561975"/>
            <a:ext cx="646407" cy="285391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904A47D-C567-4EF6-AD31-2A1FED424D95}"/>
              </a:ext>
            </a:extLst>
          </p:cNvPr>
          <p:cNvSpPr txBox="1"/>
          <p:nvPr/>
        </p:nvSpPr>
        <p:spPr>
          <a:xfrm>
            <a:off x="111760" y="121888"/>
            <a:ext cx="38737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이번 주 진행 사항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26C5C4-C7F7-40E0-9D78-40F1E47CBD06}"/>
              </a:ext>
            </a:extLst>
          </p:cNvPr>
          <p:cNvSpPr txBox="1"/>
          <p:nvPr/>
        </p:nvSpPr>
        <p:spPr>
          <a:xfrm>
            <a:off x="2919582" y="4765203"/>
            <a:ext cx="7304043" cy="788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/>
              <a:t>프레임 전체의 </a:t>
            </a:r>
            <a:r>
              <a:rPr lang="en-US" altLang="ko-KR" sz="1600" dirty="0"/>
              <a:t>FFT </a:t>
            </a:r>
            <a:r>
              <a:rPr lang="ko-KR" altLang="en-US" sz="1600" dirty="0"/>
              <a:t>이미지에서 파열 특징만 뽑아내 </a:t>
            </a:r>
            <a:r>
              <a:rPr lang="en-US" altLang="ko-KR" sz="1600" dirty="0"/>
              <a:t>IFFT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/>
              <a:t>Feature</a:t>
            </a:r>
            <a:r>
              <a:rPr lang="ko-KR" altLang="en-US" sz="1600" dirty="0"/>
              <a:t> </a:t>
            </a:r>
            <a:r>
              <a:rPr lang="en-US" altLang="ko-KR" sz="1600" dirty="0"/>
              <a:t>Pool</a:t>
            </a:r>
            <a:r>
              <a:rPr lang="ko-KR" altLang="en-US" sz="1600" dirty="0"/>
              <a:t>로 특징 차원 높여서 선형 </a:t>
            </a:r>
            <a:r>
              <a:rPr lang="en-US" altLang="ko-KR" sz="1600" dirty="0"/>
              <a:t>or </a:t>
            </a:r>
            <a:r>
              <a:rPr lang="ko-KR" altLang="en-US" sz="1600" dirty="0"/>
              <a:t>비선형 확인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2976387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EAD417BA-8165-4698-8270-638CB18F5C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674" y="464513"/>
            <a:ext cx="4756146" cy="2378073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2638BF70-14B7-4DA2-A0A0-E7CF0893A8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675" y="2829655"/>
            <a:ext cx="4756146" cy="2378073"/>
          </a:xfrm>
          <a:prstGeom prst="rect">
            <a:avLst/>
          </a:prstGeom>
        </p:spPr>
      </p:pic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11684000" y="6462395"/>
            <a:ext cx="411480" cy="365125"/>
          </a:xfrm>
        </p:spPr>
        <p:txBody>
          <a:bodyPr/>
          <a:lstStyle/>
          <a:p>
            <a:fld id="{F9FFAF79-33DD-4491-AE5A-D05BA40F3E9D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" y="6401435"/>
            <a:ext cx="1209040" cy="423772"/>
          </a:xfrm>
          <a:prstGeom prst="rect">
            <a:avLst/>
          </a:prstGeom>
        </p:spPr>
      </p:pic>
      <p:cxnSp>
        <p:nvCxnSpPr>
          <p:cNvPr id="8" name="직선 연결선 7"/>
          <p:cNvCxnSpPr/>
          <p:nvPr/>
        </p:nvCxnSpPr>
        <p:spPr>
          <a:xfrm>
            <a:off x="0" y="6393486"/>
            <a:ext cx="12192000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96933629-A6BB-45EB-AC8D-EEA94D90DD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625" y="472461"/>
            <a:ext cx="4756146" cy="2378073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20AC51F-FA57-421B-8163-D5E5C0F0DC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625" y="2837603"/>
            <a:ext cx="4756146" cy="23780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E8E3FFB-82FF-4791-A751-DE1D61599D8F}"/>
              </a:ext>
            </a:extLst>
          </p:cNvPr>
          <p:cNvSpPr txBox="1"/>
          <p:nvPr/>
        </p:nvSpPr>
        <p:spPr>
          <a:xfrm>
            <a:off x="2968781" y="5384246"/>
            <a:ext cx="6461980" cy="701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/>
              <a:t>밀도</a:t>
            </a:r>
            <a:r>
              <a:rPr lang="en-US" altLang="ko-KR" sz="1400" dirty="0"/>
              <a:t>, </a:t>
            </a:r>
            <a:r>
              <a:rPr lang="ko-KR" altLang="en-US" sz="1400" dirty="0"/>
              <a:t>부피 등의 </a:t>
            </a:r>
            <a:r>
              <a:rPr lang="en-US" altLang="ko-KR" sz="1400" dirty="0"/>
              <a:t>Feature</a:t>
            </a:r>
            <a:r>
              <a:rPr lang="ko-KR" altLang="en-US" sz="1400" dirty="0"/>
              <a:t>는 완전히 폭발한 스파크만 검출되는 것이 아니기에 비교가 부정확 </a:t>
            </a:r>
            <a:endParaRPr lang="en-US" altLang="ko-KR" sz="1400" dirty="0"/>
          </a:p>
          <a:p>
            <a:pPr algn="ctr">
              <a:lnSpc>
                <a:spcPct val="150000"/>
              </a:lnSpc>
            </a:pPr>
            <a:r>
              <a:rPr lang="ko-KR" altLang="en-US" sz="1400" dirty="0"/>
              <a:t>파열 영역의 분산 정도는 스파크가 완전히 터지지 않아도 강종 별로 상이</a:t>
            </a:r>
          </a:p>
        </p:txBody>
      </p:sp>
    </p:spTree>
    <p:extLst>
      <p:ext uri="{BB962C8B-B14F-4D97-AF65-F5344CB8AC3E}">
        <p14:creationId xmlns:p14="http://schemas.microsoft.com/office/powerpoint/2010/main" val="1144088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11684000" y="6462395"/>
            <a:ext cx="411480" cy="365125"/>
          </a:xfrm>
        </p:spPr>
        <p:txBody>
          <a:bodyPr/>
          <a:lstStyle/>
          <a:p>
            <a:fld id="{F9FFAF79-33DD-4491-AE5A-D05BA40F3E9D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" y="6401435"/>
            <a:ext cx="1209040" cy="423772"/>
          </a:xfrm>
          <a:prstGeom prst="rect">
            <a:avLst/>
          </a:prstGeom>
        </p:spPr>
      </p:pic>
      <p:cxnSp>
        <p:nvCxnSpPr>
          <p:cNvPr id="8" name="직선 연결선 7"/>
          <p:cNvCxnSpPr/>
          <p:nvPr/>
        </p:nvCxnSpPr>
        <p:spPr>
          <a:xfrm>
            <a:off x="0" y="6393486"/>
            <a:ext cx="12192000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E8E3FFB-82FF-4791-A751-DE1D61599D8F}"/>
              </a:ext>
            </a:extLst>
          </p:cNvPr>
          <p:cNvSpPr txBox="1"/>
          <p:nvPr/>
        </p:nvSpPr>
        <p:spPr>
          <a:xfrm>
            <a:off x="2968780" y="5622941"/>
            <a:ext cx="6461980" cy="378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2D FFT</a:t>
            </a:r>
            <a:r>
              <a:rPr lang="ko-KR" altLang="en-US" sz="1400" dirty="0"/>
              <a:t>에서 원하는 영역만 남기고 </a:t>
            </a:r>
            <a:r>
              <a:rPr lang="en-US" altLang="ko-KR" sz="1400" dirty="0"/>
              <a:t>IFFT </a:t>
            </a:r>
            <a:r>
              <a:rPr lang="ko-KR" altLang="en-US" sz="1400" dirty="0"/>
              <a:t>취하여 패턴 포착</a:t>
            </a:r>
          </a:p>
        </p:txBody>
      </p:sp>
      <p:pic>
        <p:nvPicPr>
          <p:cNvPr id="1026" name="Picture 2" descr="Application of 2D FFT for image filtering: a) initial image with different orientation of γ channel, b) 2D FFT of image, c) filtered 2D FFT, d) inverse Fourier transform of filtered 2D FFT image. ">
            <a:extLst>
              <a:ext uri="{FF2B5EF4-FFF2-40B4-BE49-F238E27FC236}">
                <a16:creationId xmlns:a16="http://schemas.microsoft.com/office/drawing/2014/main" id="{F4E9929F-0495-4AB3-9708-C1C10A121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155" y="626059"/>
            <a:ext cx="5905229" cy="4800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429C90D-E2FD-4AA7-A0DB-916FDE146C01}"/>
              </a:ext>
            </a:extLst>
          </p:cNvPr>
          <p:cNvSpPr txBox="1"/>
          <p:nvPr/>
        </p:nvSpPr>
        <p:spPr>
          <a:xfrm>
            <a:off x="1382589" y="6428655"/>
            <a:ext cx="61524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Kruk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Adam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&amp; </a:t>
            </a:r>
            <a:r>
              <a:rPr lang="ko-KR" alt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Dubiel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&amp; </a:t>
            </a:r>
            <a:r>
              <a:rPr lang="ko-KR" alt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Czyrska-Filemonowicz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.. (2013). </a:t>
            </a:r>
            <a:r>
              <a:rPr lang="ko-KR" alt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3D </a:t>
            </a:r>
            <a:r>
              <a:rPr lang="ko-KR" altLang="en-US" sz="9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imaging</a:t>
            </a:r>
            <a:r>
              <a:rPr lang="ko-KR" alt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</a:t>
            </a:r>
            <a:r>
              <a:rPr lang="ko-KR" altLang="en-US" sz="9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metrology</a:t>
            </a:r>
            <a:r>
              <a:rPr lang="ko-KR" alt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CMSX-4 </a:t>
            </a:r>
            <a:r>
              <a:rPr lang="ko-KR" altLang="en-US" sz="9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superalloy</a:t>
            </a:r>
            <a:r>
              <a:rPr lang="ko-KR" alt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ko-KR" altLang="en-US" sz="9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microstructure</a:t>
            </a:r>
            <a:r>
              <a:rPr lang="ko-KR" alt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ko-KR" altLang="en-US" sz="9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using</a:t>
            </a:r>
            <a:r>
              <a:rPr lang="ko-KR" alt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FIB-SEM </a:t>
            </a:r>
            <a:r>
              <a:rPr lang="ko-KR" altLang="en-US" sz="9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tomography</a:t>
            </a:r>
            <a:r>
              <a:rPr lang="ko-KR" alt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ko-KR" altLang="en-US" sz="9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method</a:t>
            </a:r>
            <a:r>
              <a:rPr lang="ko-KR" alt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ko-KR" altLang="en-US" sz="9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Solid</a:t>
            </a:r>
            <a:r>
              <a:rPr lang="ko-KR" alt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State </a:t>
            </a:r>
            <a:r>
              <a:rPr lang="ko-KR" altLang="en-US" sz="9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Phenomena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197. 89-94. </a:t>
            </a:r>
          </a:p>
        </p:txBody>
      </p:sp>
    </p:spTree>
    <p:extLst>
      <p:ext uri="{BB962C8B-B14F-4D97-AF65-F5344CB8AC3E}">
        <p14:creationId xmlns:p14="http://schemas.microsoft.com/office/powerpoint/2010/main" val="948839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11684000" y="6462395"/>
            <a:ext cx="411480" cy="365125"/>
          </a:xfrm>
        </p:spPr>
        <p:txBody>
          <a:bodyPr/>
          <a:lstStyle/>
          <a:p>
            <a:fld id="{F9FFAF79-33DD-4491-AE5A-D05BA40F3E9D}" type="slidenum">
              <a:rPr lang="ko-KR" altLang="en-US" smtClean="0"/>
              <a:t>5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" y="6401435"/>
            <a:ext cx="1209040" cy="423772"/>
          </a:xfrm>
          <a:prstGeom prst="rect">
            <a:avLst/>
          </a:prstGeom>
        </p:spPr>
      </p:pic>
      <p:cxnSp>
        <p:nvCxnSpPr>
          <p:cNvPr id="8" name="직선 연결선 7"/>
          <p:cNvCxnSpPr/>
          <p:nvPr/>
        </p:nvCxnSpPr>
        <p:spPr>
          <a:xfrm>
            <a:off x="0" y="6393486"/>
            <a:ext cx="12192000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AB93439-AD1A-4E4F-9029-6B6E9EF4D06B}"/>
              </a:ext>
            </a:extLst>
          </p:cNvPr>
          <p:cNvGrpSpPr/>
          <p:nvPr/>
        </p:nvGrpSpPr>
        <p:grpSpPr>
          <a:xfrm>
            <a:off x="2217131" y="159141"/>
            <a:ext cx="7410443" cy="6232627"/>
            <a:chOff x="2507279" y="201046"/>
            <a:chExt cx="6954715" cy="5924850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ED2570B6-D8C3-4E5C-BC2D-224A9B36DA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11" t="17219" r="8440" b="14917"/>
            <a:stretch/>
          </p:blipFill>
          <p:spPr>
            <a:xfrm>
              <a:off x="2507279" y="3152618"/>
              <a:ext cx="6954715" cy="280444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86EB3A01-E56A-4ECB-9F51-908E37B228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292" t="16157" r="9297" b="15978"/>
            <a:stretch/>
          </p:blipFill>
          <p:spPr>
            <a:xfrm>
              <a:off x="2570299" y="201046"/>
              <a:ext cx="6811093" cy="28044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C0FC2CD-4998-4EFA-90BA-7E860593127E}"/>
                </a:ext>
              </a:extLst>
            </p:cNvPr>
            <p:cNvSpPr txBox="1"/>
            <p:nvPr/>
          </p:nvSpPr>
          <p:spPr>
            <a:xfrm>
              <a:off x="4159128" y="2996077"/>
              <a:ext cx="38737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/>
                <a:t>a)</a:t>
              </a:r>
              <a:r>
                <a:rPr lang="ko-KR" altLang="en-US" sz="1200" b="1" dirty="0"/>
                <a:t> 원본 </a:t>
              </a:r>
              <a:r>
                <a:rPr lang="en-US" altLang="ko-KR" sz="1200" b="1" dirty="0"/>
                <a:t>FFT </a:t>
              </a:r>
              <a:r>
                <a:rPr lang="ko-KR" altLang="en-US" sz="1200" b="1" dirty="0"/>
                <a:t>이미지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3239D0E-2866-4715-AC21-FE0D40E67D4E}"/>
                </a:ext>
              </a:extLst>
            </p:cNvPr>
            <p:cNvSpPr txBox="1"/>
            <p:nvPr/>
          </p:nvSpPr>
          <p:spPr>
            <a:xfrm>
              <a:off x="4167920" y="5848897"/>
              <a:ext cx="38737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/>
                <a:t>b)</a:t>
              </a:r>
              <a:r>
                <a:rPr lang="ko-KR" altLang="en-US" sz="1200" b="1" dirty="0"/>
                <a:t> 파열 제거 </a:t>
              </a:r>
              <a:r>
                <a:rPr lang="en-US" altLang="ko-KR" sz="1200" b="1" dirty="0"/>
                <a:t>FFT </a:t>
              </a:r>
              <a:r>
                <a:rPr lang="ko-KR" altLang="en-US" sz="1200" b="1" dirty="0"/>
                <a:t>이미지</a:t>
              </a:r>
            </a:p>
          </p:txBody>
        </p:sp>
      </p:grpSp>
      <p:sp>
        <p:nvSpPr>
          <p:cNvPr id="14" name="타원 13">
            <a:extLst>
              <a:ext uri="{FF2B5EF4-FFF2-40B4-BE49-F238E27FC236}">
                <a16:creationId xmlns:a16="http://schemas.microsoft.com/office/drawing/2014/main" id="{008AE84A-73A5-4E30-812E-D09BF1C92DF2}"/>
              </a:ext>
            </a:extLst>
          </p:cNvPr>
          <p:cNvSpPr/>
          <p:nvPr/>
        </p:nvSpPr>
        <p:spPr>
          <a:xfrm>
            <a:off x="7218482" y="943453"/>
            <a:ext cx="1371600" cy="13716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72BE337-5668-439D-97C2-8613485658FF}"/>
              </a:ext>
            </a:extLst>
          </p:cNvPr>
          <p:cNvSpPr/>
          <p:nvPr/>
        </p:nvSpPr>
        <p:spPr>
          <a:xfrm>
            <a:off x="7218482" y="3996409"/>
            <a:ext cx="1371600" cy="13716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18E0CAA-4F68-4E75-B124-706478926939}"/>
              </a:ext>
            </a:extLst>
          </p:cNvPr>
          <p:cNvSpPr txBox="1"/>
          <p:nvPr/>
        </p:nvSpPr>
        <p:spPr>
          <a:xfrm>
            <a:off x="111760" y="121888"/>
            <a:ext cx="38737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ROI</a:t>
            </a:r>
            <a:r>
              <a:rPr lang="ko-KR" altLang="en-US" sz="1400" b="1" dirty="0"/>
              <a:t> 전체 처리</a:t>
            </a:r>
            <a:r>
              <a:rPr lang="en-US" altLang="ko-KR" sz="1400" b="1" dirty="0"/>
              <a:t>: </a:t>
            </a:r>
            <a:r>
              <a:rPr lang="ko-KR" altLang="en-US" sz="1400" b="1" dirty="0"/>
              <a:t>파열 제거 전</a:t>
            </a:r>
            <a:r>
              <a:rPr lang="en-US" altLang="ko-KR" sz="1400" b="1" dirty="0"/>
              <a:t>/</a:t>
            </a:r>
            <a:r>
              <a:rPr lang="ko-KR" altLang="en-US" sz="1400" b="1" dirty="0"/>
              <a:t>후 </a:t>
            </a:r>
            <a:r>
              <a:rPr lang="en-US" altLang="ko-KR" sz="1400" b="1" dirty="0"/>
              <a:t>FFT </a:t>
            </a:r>
            <a:r>
              <a:rPr lang="ko-KR" altLang="en-US" sz="1400" b="1" dirty="0"/>
              <a:t>이미지</a:t>
            </a:r>
          </a:p>
        </p:txBody>
      </p:sp>
    </p:spTree>
    <p:extLst>
      <p:ext uri="{BB962C8B-B14F-4D97-AF65-F5344CB8AC3E}">
        <p14:creationId xmlns:p14="http://schemas.microsoft.com/office/powerpoint/2010/main" val="2647006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11684000" y="6462395"/>
            <a:ext cx="411480" cy="365125"/>
          </a:xfrm>
        </p:spPr>
        <p:txBody>
          <a:bodyPr/>
          <a:lstStyle/>
          <a:p>
            <a:fld id="{F9FFAF79-33DD-4491-AE5A-D05BA40F3E9D}" type="slidenum">
              <a:rPr lang="ko-KR" altLang="en-US" smtClean="0"/>
              <a:t>6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" y="6401435"/>
            <a:ext cx="1209040" cy="423772"/>
          </a:xfrm>
          <a:prstGeom prst="rect">
            <a:avLst/>
          </a:prstGeom>
        </p:spPr>
      </p:pic>
      <p:cxnSp>
        <p:nvCxnSpPr>
          <p:cNvPr id="8" name="직선 연결선 7"/>
          <p:cNvCxnSpPr/>
          <p:nvPr/>
        </p:nvCxnSpPr>
        <p:spPr>
          <a:xfrm>
            <a:off x="0" y="6393486"/>
            <a:ext cx="12192000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E382AE32-579C-4F7C-BA70-41942D7BD638}"/>
              </a:ext>
            </a:extLst>
          </p:cNvPr>
          <p:cNvGrpSpPr/>
          <p:nvPr/>
        </p:nvGrpSpPr>
        <p:grpSpPr>
          <a:xfrm>
            <a:off x="2391019" y="190144"/>
            <a:ext cx="7409961" cy="6134434"/>
            <a:chOff x="2391019" y="225432"/>
            <a:chExt cx="7409961" cy="6134434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683103C4-55E4-47FD-8E61-17FA6CC223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26" t="17183" r="8427" b="16459"/>
            <a:stretch/>
          </p:blipFill>
          <p:spPr>
            <a:xfrm>
              <a:off x="2391019" y="3224696"/>
              <a:ext cx="7341577" cy="2936617"/>
            </a:xfrm>
            <a:prstGeom prst="rect">
              <a:avLst/>
            </a:prstGeom>
          </p:spPr>
        </p:pic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DAB93439-AD1A-4E4F-9029-6B6E9EF4D06B}"/>
                </a:ext>
              </a:extLst>
            </p:cNvPr>
            <p:cNvGrpSpPr/>
            <p:nvPr/>
          </p:nvGrpSpPr>
          <p:grpSpPr>
            <a:xfrm>
              <a:off x="4124935" y="3164642"/>
              <a:ext cx="3873744" cy="3195224"/>
              <a:chOff x="4291988" y="2936023"/>
              <a:chExt cx="3873744" cy="3195224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C0FC2CD-4998-4EFA-90BA-7E860593127E}"/>
                  </a:ext>
                </a:extLst>
              </p:cNvPr>
              <p:cNvSpPr txBox="1"/>
              <p:nvPr/>
            </p:nvSpPr>
            <p:spPr>
              <a:xfrm>
                <a:off x="4291988" y="2936023"/>
                <a:ext cx="387374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 dirty="0"/>
                  <a:t>a)</a:t>
                </a:r>
                <a:r>
                  <a:rPr lang="ko-KR" altLang="en-US" sz="1200" b="1" dirty="0"/>
                  <a:t> 원본 </a:t>
                </a:r>
                <a:r>
                  <a:rPr lang="en-US" altLang="ko-KR" sz="1200" b="1" dirty="0"/>
                  <a:t>FFT </a:t>
                </a:r>
                <a:r>
                  <a:rPr lang="ko-KR" altLang="en-US" sz="1200" b="1" dirty="0"/>
                  <a:t>이미지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3239D0E-2866-4715-AC21-FE0D40E67D4E}"/>
                  </a:ext>
                </a:extLst>
              </p:cNvPr>
              <p:cNvSpPr txBox="1"/>
              <p:nvPr/>
            </p:nvSpPr>
            <p:spPr>
              <a:xfrm>
                <a:off x="4291988" y="5854248"/>
                <a:ext cx="387374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 dirty="0"/>
                  <a:t>b)</a:t>
                </a:r>
                <a:r>
                  <a:rPr lang="ko-KR" altLang="en-US" sz="1200" b="1" dirty="0"/>
                  <a:t> 파열 제거 </a:t>
                </a:r>
                <a:r>
                  <a:rPr lang="en-US" altLang="ko-KR" sz="1200" b="1" dirty="0"/>
                  <a:t>FFT </a:t>
                </a:r>
                <a:r>
                  <a:rPr lang="ko-KR" altLang="en-US" sz="1200" b="1" dirty="0"/>
                  <a:t>이미지</a:t>
                </a:r>
              </a:p>
            </p:txBody>
          </p:sp>
        </p:grp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550A16BA-57EC-429D-95CA-345F1F2D9B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43" t="16968" r="7737" b="15260"/>
            <a:stretch/>
          </p:blipFill>
          <p:spPr>
            <a:xfrm>
              <a:off x="2391019" y="225432"/>
              <a:ext cx="7409961" cy="2999264"/>
            </a:xfrm>
            <a:prstGeom prst="rect">
              <a:avLst/>
            </a:prstGeom>
          </p:spPr>
        </p:pic>
      </p:grpSp>
      <p:sp>
        <p:nvSpPr>
          <p:cNvPr id="16" name="타원 15">
            <a:extLst>
              <a:ext uri="{FF2B5EF4-FFF2-40B4-BE49-F238E27FC236}">
                <a16:creationId xmlns:a16="http://schemas.microsoft.com/office/drawing/2014/main" id="{720544EF-CC17-43CF-9FF0-C49E73F6EA89}"/>
              </a:ext>
            </a:extLst>
          </p:cNvPr>
          <p:cNvSpPr/>
          <p:nvPr/>
        </p:nvSpPr>
        <p:spPr>
          <a:xfrm>
            <a:off x="7347071" y="942676"/>
            <a:ext cx="1371600" cy="13716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E1061A57-1A21-4CCD-A792-BF7C9F3783E0}"/>
              </a:ext>
            </a:extLst>
          </p:cNvPr>
          <p:cNvSpPr/>
          <p:nvPr/>
        </p:nvSpPr>
        <p:spPr>
          <a:xfrm>
            <a:off x="7347071" y="3932693"/>
            <a:ext cx="1371600" cy="13716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27E58EE-4BA2-45BA-9D33-8705A70CF82D}"/>
              </a:ext>
            </a:extLst>
          </p:cNvPr>
          <p:cNvSpPr txBox="1"/>
          <p:nvPr/>
        </p:nvSpPr>
        <p:spPr>
          <a:xfrm>
            <a:off x="111760" y="121888"/>
            <a:ext cx="38737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ROI</a:t>
            </a:r>
            <a:r>
              <a:rPr lang="ko-KR" altLang="en-US" sz="1400" b="1" dirty="0"/>
              <a:t> 전체 처리</a:t>
            </a:r>
            <a:r>
              <a:rPr lang="en-US" altLang="ko-KR" sz="1400" b="1" dirty="0"/>
              <a:t>: </a:t>
            </a:r>
            <a:r>
              <a:rPr lang="ko-KR" altLang="en-US" sz="1400" b="1" dirty="0"/>
              <a:t>파열 제거 전</a:t>
            </a:r>
            <a:r>
              <a:rPr lang="en-US" altLang="ko-KR" sz="1400" b="1" dirty="0"/>
              <a:t>/</a:t>
            </a:r>
            <a:r>
              <a:rPr lang="ko-KR" altLang="en-US" sz="1400" b="1" dirty="0"/>
              <a:t>후 </a:t>
            </a:r>
            <a:r>
              <a:rPr lang="en-US" altLang="ko-KR" sz="1400" b="1" dirty="0"/>
              <a:t>FFT </a:t>
            </a:r>
            <a:r>
              <a:rPr lang="ko-KR" altLang="en-US" sz="1400" b="1" dirty="0"/>
              <a:t>이미지</a:t>
            </a:r>
          </a:p>
        </p:txBody>
      </p:sp>
    </p:spTree>
    <p:extLst>
      <p:ext uri="{BB962C8B-B14F-4D97-AF65-F5344CB8AC3E}">
        <p14:creationId xmlns:p14="http://schemas.microsoft.com/office/powerpoint/2010/main" val="4234838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A36C20FF-CD11-4465-BE27-9FE99FC967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43" t="16968" r="7737" b="15260"/>
          <a:stretch/>
        </p:blipFill>
        <p:spPr>
          <a:xfrm>
            <a:off x="2284281" y="185357"/>
            <a:ext cx="7409961" cy="299926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9E941E6-0D19-4B9F-9FDF-9E41995F56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1" t="17912" r="8392" b="16287"/>
          <a:stretch/>
        </p:blipFill>
        <p:spPr>
          <a:xfrm>
            <a:off x="2284281" y="3194085"/>
            <a:ext cx="7369674" cy="2895574"/>
          </a:xfrm>
          <a:prstGeom prst="rect">
            <a:avLst/>
          </a:prstGeom>
        </p:spPr>
      </p:pic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11684000" y="6462395"/>
            <a:ext cx="411480" cy="365125"/>
          </a:xfrm>
        </p:spPr>
        <p:txBody>
          <a:bodyPr/>
          <a:lstStyle/>
          <a:p>
            <a:fld id="{F9FFAF79-33DD-4491-AE5A-D05BA40F3E9D}" type="slidenum">
              <a:rPr lang="ko-KR" altLang="en-US" smtClean="0"/>
              <a:t>7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" y="6401435"/>
            <a:ext cx="1209040" cy="423772"/>
          </a:xfrm>
          <a:prstGeom prst="rect">
            <a:avLst/>
          </a:prstGeom>
        </p:spPr>
      </p:pic>
      <p:cxnSp>
        <p:nvCxnSpPr>
          <p:cNvPr id="8" name="직선 연결선 7"/>
          <p:cNvCxnSpPr/>
          <p:nvPr/>
        </p:nvCxnSpPr>
        <p:spPr>
          <a:xfrm>
            <a:off x="0" y="6393486"/>
            <a:ext cx="12192000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18E0CAA-4F68-4E75-B124-706478926939}"/>
              </a:ext>
            </a:extLst>
          </p:cNvPr>
          <p:cNvSpPr txBox="1"/>
          <p:nvPr/>
        </p:nvSpPr>
        <p:spPr>
          <a:xfrm>
            <a:off x="111760" y="121888"/>
            <a:ext cx="38737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ROI</a:t>
            </a:r>
            <a:r>
              <a:rPr lang="ko-KR" altLang="en-US" sz="1400" b="1" dirty="0"/>
              <a:t> 전체 처리</a:t>
            </a:r>
            <a:r>
              <a:rPr lang="en-US" altLang="ko-KR" sz="1400" b="1" dirty="0"/>
              <a:t>: FFT</a:t>
            </a:r>
            <a:r>
              <a:rPr lang="ko-KR" altLang="en-US" sz="1400" b="1" dirty="0"/>
              <a:t> 결과 마스크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472FC6-1C34-43C0-9A52-952E94B1804D}"/>
              </a:ext>
            </a:extLst>
          </p:cNvPr>
          <p:cNvSpPr txBox="1"/>
          <p:nvPr/>
        </p:nvSpPr>
        <p:spPr>
          <a:xfrm>
            <a:off x="4159128" y="3055586"/>
            <a:ext cx="3873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a)</a:t>
            </a:r>
            <a:r>
              <a:rPr lang="ko-KR" altLang="en-US" sz="1200" b="1" dirty="0"/>
              <a:t> 원본 </a:t>
            </a:r>
            <a:r>
              <a:rPr lang="en-US" altLang="ko-KR" sz="1200" b="1" dirty="0"/>
              <a:t>FFT </a:t>
            </a:r>
            <a:r>
              <a:rPr lang="ko-KR" altLang="en-US" sz="1200" b="1" dirty="0"/>
              <a:t>이미지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E370541-FBF0-41EE-9D63-30B83CF0B8C5}"/>
              </a:ext>
            </a:extLst>
          </p:cNvPr>
          <p:cNvSpPr txBox="1"/>
          <p:nvPr/>
        </p:nvSpPr>
        <p:spPr>
          <a:xfrm>
            <a:off x="4159128" y="6035921"/>
            <a:ext cx="3873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b)</a:t>
            </a:r>
            <a:r>
              <a:rPr lang="ko-KR" altLang="en-US" sz="1200" b="1" dirty="0"/>
              <a:t> </a:t>
            </a:r>
            <a:r>
              <a:rPr lang="en-US" altLang="ko-KR" sz="1200" b="1" dirty="0"/>
              <a:t>FFT </a:t>
            </a:r>
            <a:r>
              <a:rPr lang="ko-KR" altLang="en-US" sz="1200" b="1" dirty="0"/>
              <a:t>이미지 </a:t>
            </a:r>
            <a:r>
              <a:rPr lang="ko-KR" altLang="en-US" sz="1200" b="1" dirty="0" err="1"/>
              <a:t>마스킹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54454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E815DB1-E16B-43ED-9754-FF37C78434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3" t="18156" r="8998" b="14809"/>
          <a:stretch/>
        </p:blipFill>
        <p:spPr>
          <a:xfrm>
            <a:off x="2223276" y="3236501"/>
            <a:ext cx="7849585" cy="315698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2269A88-261D-4CC7-AC8D-7F749EBEF42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4" t="17156" r="8515" b="15810"/>
          <a:stretch/>
        </p:blipFill>
        <p:spPr>
          <a:xfrm>
            <a:off x="2179028" y="88570"/>
            <a:ext cx="7949712" cy="3156985"/>
          </a:xfrm>
          <a:prstGeom prst="rect">
            <a:avLst/>
          </a:prstGeom>
        </p:spPr>
      </p:pic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11684000" y="6462395"/>
            <a:ext cx="411480" cy="365125"/>
          </a:xfrm>
        </p:spPr>
        <p:txBody>
          <a:bodyPr/>
          <a:lstStyle/>
          <a:p>
            <a:fld id="{F9FFAF79-33DD-4491-AE5A-D05BA40F3E9D}" type="slidenum">
              <a:rPr lang="ko-KR" altLang="en-US" smtClean="0"/>
              <a:t>8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" y="6401435"/>
            <a:ext cx="1209040" cy="423772"/>
          </a:xfrm>
          <a:prstGeom prst="rect">
            <a:avLst/>
          </a:prstGeom>
        </p:spPr>
      </p:pic>
      <p:cxnSp>
        <p:nvCxnSpPr>
          <p:cNvPr id="8" name="직선 연결선 7"/>
          <p:cNvCxnSpPr/>
          <p:nvPr/>
        </p:nvCxnSpPr>
        <p:spPr>
          <a:xfrm>
            <a:off x="0" y="6393486"/>
            <a:ext cx="12192000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18E0CAA-4F68-4E75-B124-706478926939}"/>
              </a:ext>
            </a:extLst>
          </p:cNvPr>
          <p:cNvSpPr txBox="1"/>
          <p:nvPr/>
        </p:nvSpPr>
        <p:spPr>
          <a:xfrm>
            <a:off x="111760" y="121888"/>
            <a:ext cx="38737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ROI</a:t>
            </a:r>
            <a:r>
              <a:rPr lang="ko-KR" altLang="en-US" sz="1400" b="1" dirty="0"/>
              <a:t> 전체 처리</a:t>
            </a:r>
            <a:r>
              <a:rPr lang="en-US" altLang="ko-KR" sz="1400" b="1" dirty="0"/>
              <a:t>: FFT</a:t>
            </a:r>
            <a:r>
              <a:rPr lang="ko-KR" altLang="en-US" sz="1400" b="1" dirty="0"/>
              <a:t> </a:t>
            </a:r>
            <a:r>
              <a:rPr lang="ko-KR" altLang="en-US" sz="1400" b="1" dirty="0" err="1"/>
              <a:t>마스킹</a:t>
            </a:r>
            <a:r>
              <a:rPr lang="ko-KR" altLang="en-US" sz="1400" b="1" dirty="0"/>
              <a:t> 후 </a:t>
            </a:r>
            <a:r>
              <a:rPr lang="en-US" altLang="ko-KR" sz="1400" b="1" dirty="0"/>
              <a:t>IFFT</a:t>
            </a:r>
            <a:endParaRPr lang="ko-KR" altLang="en-US" sz="1400" b="1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0DFE5449-A554-40B6-AAB5-DBB4E51D226A}"/>
              </a:ext>
            </a:extLst>
          </p:cNvPr>
          <p:cNvSpPr/>
          <p:nvPr/>
        </p:nvSpPr>
        <p:spPr>
          <a:xfrm>
            <a:off x="6626103" y="3701561"/>
            <a:ext cx="503693" cy="503693"/>
          </a:xfrm>
          <a:prstGeom prst="ellips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392D075-3C0E-4FBC-B0EC-8635A617A6F2}"/>
              </a:ext>
            </a:extLst>
          </p:cNvPr>
          <p:cNvSpPr/>
          <p:nvPr/>
        </p:nvSpPr>
        <p:spPr>
          <a:xfrm>
            <a:off x="2619741" y="3701561"/>
            <a:ext cx="503693" cy="503693"/>
          </a:xfrm>
          <a:prstGeom prst="ellips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3310C6AF-FFEC-47DF-8482-850925A95E3B}"/>
              </a:ext>
            </a:extLst>
          </p:cNvPr>
          <p:cNvSpPr/>
          <p:nvPr/>
        </p:nvSpPr>
        <p:spPr>
          <a:xfrm>
            <a:off x="7930295" y="4205254"/>
            <a:ext cx="503693" cy="503693"/>
          </a:xfrm>
          <a:prstGeom prst="ellipse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C29E8F7-0D10-4713-A1FA-A1729346568B}"/>
              </a:ext>
            </a:extLst>
          </p:cNvPr>
          <p:cNvSpPr/>
          <p:nvPr/>
        </p:nvSpPr>
        <p:spPr>
          <a:xfrm>
            <a:off x="3923933" y="4205254"/>
            <a:ext cx="503693" cy="503693"/>
          </a:xfrm>
          <a:prstGeom prst="ellipse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45601DAB-B930-4A55-BCEF-EB01E408CE03}"/>
              </a:ext>
            </a:extLst>
          </p:cNvPr>
          <p:cNvSpPr/>
          <p:nvPr/>
        </p:nvSpPr>
        <p:spPr>
          <a:xfrm>
            <a:off x="7581533" y="1979797"/>
            <a:ext cx="503693" cy="503693"/>
          </a:xfrm>
          <a:prstGeom prst="ellipse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87CBF5A-B965-425D-A45A-D9B2253900C7}"/>
              </a:ext>
            </a:extLst>
          </p:cNvPr>
          <p:cNvSpPr/>
          <p:nvPr/>
        </p:nvSpPr>
        <p:spPr>
          <a:xfrm>
            <a:off x="3575171" y="1979797"/>
            <a:ext cx="503693" cy="503693"/>
          </a:xfrm>
          <a:prstGeom prst="ellipse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C7D84676-10B1-4826-AF43-45236A7E5F18}"/>
              </a:ext>
            </a:extLst>
          </p:cNvPr>
          <p:cNvSpPr/>
          <p:nvPr/>
        </p:nvSpPr>
        <p:spPr>
          <a:xfrm>
            <a:off x="8542825" y="1271944"/>
            <a:ext cx="503693" cy="503693"/>
          </a:xfrm>
          <a:prstGeom prst="ellipse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C1188D26-23A3-4417-8A3D-6AB5136E4AFC}"/>
              </a:ext>
            </a:extLst>
          </p:cNvPr>
          <p:cNvSpPr/>
          <p:nvPr/>
        </p:nvSpPr>
        <p:spPr>
          <a:xfrm>
            <a:off x="4536463" y="1271944"/>
            <a:ext cx="503693" cy="503693"/>
          </a:xfrm>
          <a:prstGeom prst="ellipse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74F1CF10-B3D8-412A-B70D-E5D05553806C}"/>
              </a:ext>
            </a:extLst>
          </p:cNvPr>
          <p:cNvSpPr/>
          <p:nvPr/>
        </p:nvSpPr>
        <p:spPr>
          <a:xfrm>
            <a:off x="8299770" y="419619"/>
            <a:ext cx="503693" cy="503693"/>
          </a:xfrm>
          <a:prstGeom prst="ellips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5D317BD0-583A-48C9-B106-6354DBB50DCC}"/>
              </a:ext>
            </a:extLst>
          </p:cNvPr>
          <p:cNvSpPr/>
          <p:nvPr/>
        </p:nvSpPr>
        <p:spPr>
          <a:xfrm>
            <a:off x="4293408" y="419619"/>
            <a:ext cx="503693" cy="503693"/>
          </a:xfrm>
          <a:prstGeom prst="ellips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A7D4863F-7D6B-444D-97AD-A1AF5298723C}"/>
              </a:ext>
            </a:extLst>
          </p:cNvPr>
          <p:cNvSpPr/>
          <p:nvPr/>
        </p:nvSpPr>
        <p:spPr>
          <a:xfrm>
            <a:off x="9234487" y="3905648"/>
            <a:ext cx="503693" cy="503693"/>
          </a:xfrm>
          <a:prstGeom prst="ellipse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119D5E93-0AA8-4E8C-A916-1FFB2D8EF6CE}"/>
              </a:ext>
            </a:extLst>
          </p:cNvPr>
          <p:cNvSpPr/>
          <p:nvPr/>
        </p:nvSpPr>
        <p:spPr>
          <a:xfrm>
            <a:off x="5228125" y="3905648"/>
            <a:ext cx="503693" cy="503693"/>
          </a:xfrm>
          <a:prstGeom prst="ellipse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E1192F6-7E4C-4E6B-BF06-5E10F9C54846}"/>
              </a:ext>
            </a:extLst>
          </p:cNvPr>
          <p:cNvSpPr txBox="1"/>
          <p:nvPr/>
        </p:nvSpPr>
        <p:spPr>
          <a:xfrm>
            <a:off x="7419731" y="88569"/>
            <a:ext cx="11230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I</a:t>
            </a:r>
            <a:endParaRPr lang="ko-KR" alt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C4FB04A-C490-440B-AA71-50FF6463E807}"/>
              </a:ext>
            </a:extLst>
          </p:cNvPr>
          <p:cNvSpPr txBox="1"/>
          <p:nvPr/>
        </p:nvSpPr>
        <p:spPr>
          <a:xfrm>
            <a:off x="7410770" y="3185177"/>
            <a:ext cx="11230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I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3486220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11684000" y="6462395"/>
            <a:ext cx="411480" cy="365125"/>
          </a:xfrm>
        </p:spPr>
        <p:txBody>
          <a:bodyPr/>
          <a:lstStyle/>
          <a:p>
            <a:fld id="{F9FFAF79-33DD-4491-AE5A-D05BA40F3E9D}" type="slidenum">
              <a:rPr lang="ko-KR" altLang="en-US" smtClean="0"/>
              <a:t>9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" y="6401435"/>
            <a:ext cx="1209040" cy="423772"/>
          </a:xfrm>
          <a:prstGeom prst="rect">
            <a:avLst/>
          </a:prstGeom>
        </p:spPr>
      </p:pic>
      <p:cxnSp>
        <p:nvCxnSpPr>
          <p:cNvPr id="8" name="직선 연결선 7"/>
          <p:cNvCxnSpPr/>
          <p:nvPr/>
        </p:nvCxnSpPr>
        <p:spPr>
          <a:xfrm>
            <a:off x="0" y="6393486"/>
            <a:ext cx="12192000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18E0CAA-4F68-4E75-B124-706478926939}"/>
              </a:ext>
            </a:extLst>
          </p:cNvPr>
          <p:cNvSpPr txBox="1"/>
          <p:nvPr/>
        </p:nvSpPr>
        <p:spPr>
          <a:xfrm>
            <a:off x="111759" y="121888"/>
            <a:ext cx="41349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ROI</a:t>
            </a:r>
            <a:r>
              <a:rPr lang="ko-KR" altLang="en-US" sz="1400" b="1" dirty="0"/>
              <a:t> 전체 처리</a:t>
            </a:r>
            <a:r>
              <a:rPr lang="en-US" altLang="ko-KR" sz="1400" b="1" dirty="0"/>
              <a:t>: FFT</a:t>
            </a:r>
            <a:r>
              <a:rPr lang="ko-KR" altLang="en-US" sz="1400" b="1" dirty="0"/>
              <a:t> 이미지의 라인 검출하여 줄기 제거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77AE345-7243-4A21-9016-7CDD24971B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997" y="1093739"/>
            <a:ext cx="5002996" cy="415168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1920B12D-A671-4C50-B842-6700747ABAFB}"/>
              </a:ext>
            </a:extLst>
          </p:cNvPr>
          <p:cNvSpPr txBox="1"/>
          <p:nvPr/>
        </p:nvSpPr>
        <p:spPr>
          <a:xfrm>
            <a:off x="1742623" y="5315209"/>
            <a:ext cx="3873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FFT</a:t>
            </a:r>
            <a:r>
              <a:rPr lang="ko-KR" altLang="en-US" sz="1200" b="1" dirty="0"/>
              <a:t> 이미지 내에서 라인 검출</a:t>
            </a:r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BF756F4F-DB28-49D3-9C14-D088E1D518DF}"/>
              </a:ext>
            </a:extLst>
          </p:cNvPr>
          <p:cNvSpPr/>
          <p:nvPr/>
        </p:nvSpPr>
        <p:spPr>
          <a:xfrm>
            <a:off x="7148146" y="3204819"/>
            <a:ext cx="685800" cy="4483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F10D332-1A2A-451D-BA9E-CDBF4247C8A1}"/>
              </a:ext>
            </a:extLst>
          </p:cNvPr>
          <p:cNvSpPr txBox="1"/>
          <p:nvPr/>
        </p:nvSpPr>
        <p:spPr>
          <a:xfrm>
            <a:off x="7680361" y="3059667"/>
            <a:ext cx="38737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라인 영역을 삭제하여 스파크 줄기 제거</a:t>
            </a:r>
            <a:endParaRPr lang="en-US" altLang="ko-KR" sz="1400" dirty="0"/>
          </a:p>
          <a:p>
            <a:pPr algn="ctr"/>
            <a:endParaRPr lang="en-US" altLang="ko-KR" sz="1400" dirty="0"/>
          </a:p>
          <a:p>
            <a:pPr algn="ctr"/>
            <a:r>
              <a:rPr lang="ko-KR" altLang="en-US" sz="1400" dirty="0"/>
              <a:t>이미지 ↔ 로그 스케일 </a:t>
            </a:r>
            <a:r>
              <a:rPr lang="ko-KR" altLang="en-US" sz="1400" dirty="0" err="1"/>
              <a:t>마스킹</a:t>
            </a:r>
            <a:r>
              <a:rPr lang="ko-KR" altLang="en-US" sz="1400" dirty="0"/>
              <a:t> 문제로 해결 중</a:t>
            </a:r>
          </a:p>
        </p:txBody>
      </p:sp>
    </p:spTree>
    <p:extLst>
      <p:ext uri="{BB962C8B-B14F-4D97-AF65-F5344CB8AC3E}">
        <p14:creationId xmlns:p14="http://schemas.microsoft.com/office/powerpoint/2010/main" val="574973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은찬">
      <a:majorFont>
        <a:latin typeface="Pretendard"/>
        <a:ea typeface="Pretendard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맑은 고딕"/>
        <a:ea typeface="맑은 고딕"/>
        <a:cs typeface=""/>
      </a:majorFont>
      <a:minorFont>
        <a:latin typeface="맑은 고딕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7802</TotalTime>
  <Words>310</Words>
  <Application>Microsoft Office PowerPoint</Application>
  <PresentationFormat>와이드스크린</PresentationFormat>
  <Paragraphs>77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Pretendard</vt:lpstr>
      <vt:lpstr>맑은 고딕</vt:lpstr>
      <vt:lpstr>나눔바른고딕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김은찬</dc:creator>
  <cp:lastModifiedBy>eunchan</cp:lastModifiedBy>
  <cp:revision>500</cp:revision>
  <dcterms:created xsi:type="dcterms:W3CDTF">2023-06-28T14:15:35Z</dcterms:created>
  <dcterms:modified xsi:type="dcterms:W3CDTF">2023-11-03T08:31:58Z</dcterms:modified>
</cp:coreProperties>
</file>

<file path=docProps/thumbnail.jpeg>
</file>